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97" r:id="rId4"/>
    <p:sldMasterId id="2147483677" r:id="rId5"/>
    <p:sldMasterId id="2147483689" r:id="rId6"/>
    <p:sldMasterId id="2147483673" r:id="rId7"/>
    <p:sldMasterId id="2147483700" r:id="rId8"/>
  </p:sldMasterIdLst>
  <p:notesMasterIdLst>
    <p:notesMasterId r:id="rId45"/>
  </p:notesMasterIdLst>
  <p:handoutMasterIdLst>
    <p:handoutMasterId r:id="rId46"/>
  </p:handoutMasterIdLst>
  <p:sldIdLst>
    <p:sldId id="358" r:id="rId9"/>
    <p:sldId id="310" r:id="rId10"/>
    <p:sldId id="368" r:id="rId11"/>
    <p:sldId id="369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8" r:id="rId26"/>
    <p:sldId id="384" r:id="rId27"/>
    <p:sldId id="385" r:id="rId28"/>
    <p:sldId id="386" r:id="rId29"/>
    <p:sldId id="387" r:id="rId30"/>
    <p:sldId id="389" r:id="rId31"/>
    <p:sldId id="390" r:id="rId32"/>
    <p:sldId id="391" r:id="rId33"/>
    <p:sldId id="392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1" r:id="rId42"/>
    <p:sldId id="402" r:id="rId43"/>
    <p:sldId id="258" r:id="rId44"/>
  </p:sldIdLst>
  <p:sldSz cx="10693400" cy="7561263"/>
  <p:notesSz cx="6735763" cy="9866313"/>
  <p:embeddedFontLst>
    <p:embeddedFont>
      <p:font typeface="나눔스퀘어" panose="020B0600000101010101" pitchFamily="50" charset="-127"/>
      <p:regular r:id="rId47"/>
    </p:embeddedFont>
    <p:embeddedFont>
      <p:font typeface="나눔스퀘어 Bold" panose="020B0600000101010101" pitchFamily="50" charset="-127"/>
      <p:bold r:id="rId48"/>
    </p:embeddedFont>
    <p:embeddedFont>
      <p:font typeface="나눔스퀘어 Light" panose="020B0600000101010101" pitchFamily="50" charset="-127"/>
      <p:regular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템플릿" id="{6A11B6C9-6F88-4768-8D2E-A845C2233F6F}">
          <p14:sldIdLst>
            <p14:sldId id="358"/>
            <p14:sldId id="310"/>
            <p14:sldId id="368"/>
            <p14:sldId id="369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8"/>
            <p14:sldId id="384"/>
            <p14:sldId id="385"/>
            <p14:sldId id="386"/>
            <p14:sldId id="387"/>
            <p14:sldId id="389"/>
            <p14:sldId id="390"/>
            <p14:sldId id="391"/>
            <p14:sldId id="392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 Son" initials="LS" lastIdx="1" clrIdx="0">
    <p:extLst>
      <p:ext uri="{19B8F6BF-5375-455C-9EA6-DF929625EA0E}">
        <p15:presenceInfo xmlns:p15="http://schemas.microsoft.com/office/powerpoint/2012/main" userId="S::lia.son@mavencloudservice.com::613bfd6a-556c-47d8-b35d-84eb50bc6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B47"/>
    <a:srgbClr val="03698D"/>
    <a:srgbClr val="FFFFFF"/>
    <a:srgbClr val="262626"/>
    <a:srgbClr val="2A2A2A"/>
    <a:srgbClr val="2C2C2C"/>
    <a:srgbClr val="282828"/>
    <a:srgbClr val="242424"/>
    <a:srgbClr val="212121"/>
    <a:srgbClr val="03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102" d="100"/>
          <a:sy n="102" d="100"/>
        </p:scale>
        <p:origin x="184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font" Target="fonts/font2.fntdata"/><Relationship Id="rId56" Type="http://schemas.openxmlformats.org/officeDocument/2006/relationships/tableStyles" Target="tableStyle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56E3F4-1050-B4A9-3315-BF41FE034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63E42-F86D-32F5-7831-AF4716C49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A612B0F7-348A-4D8D-9034-B1701ACBBF49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298B05-62F8-529B-8944-4FEA30944C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CF47A-8D75-028F-B782-ECD31FA55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626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6228F5F2-1902-433E-AA9E-7D6379437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6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7" userDrawn="1">
          <p15:clr>
            <a:srgbClr val="F26B43"/>
          </p15:clr>
        </p15:guide>
        <p15:guide id="2" pos="212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34A8F612-9563-44B5-BC28-07E674FE9448}" type="datetimeFigureOut">
              <a:rPr lang="ko-KR" altLang="en-US" smtClean="0"/>
              <a:t>2024-01-24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39775"/>
            <a:ext cx="52308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F4711BE-E04C-4EC2-B7F4-345A29303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711BE-E04C-4EC2-B7F4-345A2930313A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6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7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9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4367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막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A53C8F-647E-875C-8246-3E9CCA47C57C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9A2ED21-E2FD-3043-1728-120E4DC7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0" y="540271"/>
            <a:ext cx="1463992" cy="317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57613-6547-2CE4-FE7D-C46324047A67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9AE83-5870-F799-28F3-794506B2BE4E}"/>
              </a:ext>
            </a:extLst>
          </p:cNvPr>
          <p:cNvSpPr/>
          <p:nvPr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9C8140-C1D9-AAC2-2C84-E5FFDBC1E157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2D79E-3AD7-D771-065C-BC892E4E49DD}"/>
              </a:ext>
            </a:extLst>
          </p:cNvPr>
          <p:cNvSpPr/>
          <p:nvPr userDrawn="1"/>
        </p:nvSpPr>
        <p:spPr>
          <a:xfrm>
            <a:off x="1047582" y="6696154"/>
            <a:ext cx="458715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솔루션 운영 지원 그룹 ｜ </a:t>
            </a:r>
            <a:r>
              <a:rPr lang="ko-KR" altLang="en-US" sz="1400" spc="-1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메이븐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클라우드 서비스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EFAAFDA-F37F-5B6E-50B6-3B18B5222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b="-3459"/>
          <a:stretch/>
        </p:blipFill>
        <p:spPr>
          <a:xfrm>
            <a:off x="6254247" y="6377436"/>
            <a:ext cx="3917170" cy="534162"/>
          </a:xfrm>
          <a:custGeom>
            <a:avLst/>
            <a:gdLst>
              <a:gd name="connsiteX0" fmla="*/ 3780630 w 3780630"/>
              <a:gd name="connsiteY0" fmla="*/ 0 h 450157"/>
              <a:gd name="connsiteX1" fmla="*/ 3780630 w 3780630"/>
              <a:gd name="connsiteY1" fmla="*/ 450157 h 450157"/>
              <a:gd name="connsiteX2" fmla="*/ 0 w 3780630"/>
              <a:gd name="connsiteY2" fmla="*/ 450157 h 450157"/>
              <a:gd name="connsiteX3" fmla="*/ 0 w 3780630"/>
              <a:gd name="connsiteY3" fmla="*/ 0 h 45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0" h="450157">
                <a:moveTo>
                  <a:pt x="3780630" y="0"/>
                </a:moveTo>
                <a:lnTo>
                  <a:pt x="3780630" y="450157"/>
                </a:lnTo>
                <a:lnTo>
                  <a:pt x="0" y="450157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pos="646" userDrawn="1">
          <p15:clr>
            <a:srgbClr val="F26B43"/>
          </p15:clr>
        </p15:guide>
        <p15:guide id="7" orient="horz" pos="4423" userDrawn="1">
          <p15:clr>
            <a:srgbClr val="F26B43"/>
          </p15:clr>
        </p15:guide>
        <p15:guide id="8" orient="horz" pos="3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8701-2D32-2016-38FF-4F8B783C702C}"/>
              </a:ext>
            </a:extLst>
          </p:cNvPr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61A80-FD4A-0567-71C4-F5A4B6DBF2E8}"/>
              </a:ext>
            </a:extLst>
          </p:cNvPr>
          <p:cNvSpPr/>
          <p:nvPr userDrawn="1"/>
        </p:nvSpPr>
        <p:spPr>
          <a:xfrm>
            <a:off x="0" y="0"/>
            <a:ext cx="3125810" cy="75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B16A4-F8CF-AE47-A45C-AA70F40B671F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31956-3ECC-E271-8E96-0E534C5DFDE4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C60388-5ABB-ACA7-429A-784C04D1D4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3" y="6433145"/>
            <a:ext cx="2050422" cy="45564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9BC719-949A-FC0A-829D-D18940F3A593}"/>
              </a:ext>
            </a:extLst>
          </p:cNvPr>
          <p:cNvCxnSpPr>
            <a:cxnSpLocks/>
          </p:cNvCxnSpPr>
          <p:nvPr userDrawn="1"/>
        </p:nvCxnSpPr>
        <p:spPr>
          <a:xfrm>
            <a:off x="521983" y="7021513"/>
            <a:ext cx="9644129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B7BF8D-89C1-398F-A23C-80A93004DDD1}"/>
              </a:ext>
            </a:extLst>
          </p:cNvPr>
          <p:cNvSpPr txBox="1"/>
          <p:nvPr userDrawn="1"/>
        </p:nvSpPr>
        <p:spPr>
          <a:xfrm>
            <a:off x="513994" y="432053"/>
            <a:ext cx="15420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8" pos="646" userDrawn="1">
          <p15:clr>
            <a:srgbClr val="F26B43"/>
          </p15:clr>
        </p15:guide>
        <p15:guide id="9" orient="horz" pos="442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C0B04D-883E-435F-97D5-FE93665FBB9E}"/>
              </a:ext>
            </a:extLst>
          </p:cNvPr>
          <p:cNvCxnSpPr>
            <a:cxnSpLocks/>
          </p:cNvCxnSpPr>
          <p:nvPr userDrawn="1"/>
        </p:nvCxnSpPr>
        <p:spPr>
          <a:xfrm>
            <a:off x="4800486" y="2952344"/>
            <a:ext cx="1728192" cy="0"/>
          </a:xfrm>
          <a:prstGeom prst="line">
            <a:avLst/>
          </a:prstGeom>
          <a:ln w="127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7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8065188-5F67-1D78-0132-C5D6C9BCE69B}"/>
              </a:ext>
            </a:extLst>
          </p:cNvPr>
          <p:cNvSpPr txBox="1">
            <a:spLocks/>
          </p:cNvSpPr>
          <p:nvPr userDrawn="1"/>
        </p:nvSpPr>
        <p:spPr>
          <a:xfrm>
            <a:off x="5008880" y="7020991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DB5A8-9399-B8C2-4DBF-0945A36BCB31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0286A-7418-554C-4CAB-D78807BEE135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5E5BA3D6-F86A-D9A0-C37A-C13ACD4462F4}"/>
              </a:ext>
            </a:extLst>
          </p:cNvPr>
          <p:cNvSpPr/>
          <p:nvPr userDrawn="1"/>
        </p:nvSpPr>
        <p:spPr>
          <a:xfrm>
            <a:off x="521982" y="827123"/>
            <a:ext cx="9648000" cy="36000"/>
          </a:xfrm>
          <a:prstGeom prst="rect">
            <a:avLst/>
          </a:prstGeom>
          <a:solidFill>
            <a:srgbClr val="4E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0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13" userDrawn="1">
          <p15:clr>
            <a:srgbClr val="F26B43"/>
          </p15:clr>
        </p15:guide>
        <p15:guide id="4" orient="horz" pos="4604" userDrawn="1">
          <p15:clr>
            <a:srgbClr val="F26B43"/>
          </p15:clr>
        </p15:guide>
        <p15:guide id="5" pos="329" userDrawn="1">
          <p15:clr>
            <a:srgbClr val="F26B43"/>
          </p15:clr>
        </p15:guide>
        <p15:guide id="6" pos="6407" userDrawn="1">
          <p15:clr>
            <a:srgbClr val="F26B43"/>
          </p15:clr>
        </p15:guide>
        <p15:guide id="7" orient="horz" pos="340" userDrawn="1">
          <p15:clr>
            <a:srgbClr val="F26B43"/>
          </p15:clr>
        </p15:guide>
        <p15:guide id="8" orient="horz" pos="56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08DBEE-BE82-0577-C505-F80139D8C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32942" r="14882" b="32743"/>
          <a:stretch/>
        </p:blipFill>
        <p:spPr>
          <a:xfrm>
            <a:off x="1026220" y="540271"/>
            <a:ext cx="1465200" cy="32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5E9779-B22B-88AE-2A9F-646DDC214DB0}"/>
              </a:ext>
            </a:extLst>
          </p:cNvPr>
          <p:cNvSpPr/>
          <p:nvPr userDrawn="1"/>
        </p:nvSpPr>
        <p:spPr>
          <a:xfrm>
            <a:off x="1045856" y="6732959"/>
            <a:ext cx="911987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강남구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언주로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609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센터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02-539-9633</a:t>
            </a:r>
            <a:r>
              <a:rPr lang="en-US" altLang="ko-KR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</a:t>
            </a:r>
            <a:r>
              <a:rPr lang="ko-KR" altLang="en-US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02-539-9733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info@mavencs.net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F5A143-84DF-1E47-6066-479F67290C2A}"/>
              </a:ext>
            </a:extLst>
          </p:cNvPr>
          <p:cNvSpPr/>
          <p:nvPr userDrawn="1"/>
        </p:nvSpPr>
        <p:spPr>
          <a:xfrm>
            <a:off x="8066072" y="7155625"/>
            <a:ext cx="210004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www.mavencloudservice.com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284C3-4958-1B23-38AF-70BDC2252B05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D56BD7-CDF3-F333-5F83-98F3A261C9A9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5EB04-4F8A-B278-1A17-5C8EAC1EDCAF}"/>
              </a:ext>
            </a:extLst>
          </p:cNvPr>
          <p:cNvSpPr txBox="1"/>
          <p:nvPr userDrawn="1"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0A32-9612-0C8D-706B-51FC36882528}"/>
              </a:ext>
            </a:extLst>
          </p:cNvPr>
          <p:cNvSpPr/>
          <p:nvPr userDrawn="1"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84106-D0BC-2D48-47D0-B8F5F013CBE6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EF7FFDE-69DC-6D7C-1FFA-C8B7E63E1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413" y="471666"/>
            <a:ext cx="1620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orient="horz" pos="340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50434-6647-58EA-73E6-DC73D4FEB6EA}"/>
              </a:ext>
            </a:extLst>
          </p:cNvPr>
          <p:cNvSpPr txBox="1"/>
          <p:nvPr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Azure </a:t>
            </a:r>
            <a:r>
              <a:rPr lang="en-US" altLang="ko-KR" sz="48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Devops</a:t>
            </a: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+ </a:t>
            </a:r>
            <a:r>
              <a:rPr lang="en-US" altLang="ko-KR" sz="48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PowerPlatform</a:t>
            </a:r>
            <a:endParaRPr lang="en-US" altLang="ko-KR" sz="48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05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APPS_07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728683"/>
              </p:ext>
            </p:extLst>
          </p:nvPr>
        </p:nvGraphicFramePr>
        <p:xfrm>
          <a:off x="7732724" y="2193260"/>
          <a:ext cx="2197185" cy="1407601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DevOps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에서 생성한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Key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를 입력합니다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사용자 이름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: Username</a:t>
                      </a: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개인용 액세스 토큰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: Password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버튼을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196601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APPS_08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635141"/>
              </p:ext>
            </p:extLst>
          </p:nvPr>
        </p:nvGraphicFramePr>
        <p:xfrm>
          <a:off x="7732724" y="2193260"/>
          <a:ext cx="2197185" cy="109060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정상적으로 입력된 경우 연결이 진행되고 분기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디렉터리가 없는 경우 새로 생성이 진행됩니다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85878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591955"/>
              </p:ext>
            </p:extLst>
          </p:nvPr>
        </p:nvGraphicFramePr>
        <p:xfrm>
          <a:off x="7732724" y="2193260"/>
          <a:ext cx="2197185" cy="96868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연결된 </a:t>
                      </a: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리포지토리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 및 분기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,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디렉토리를 확인 할 수 있습니다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47807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67416"/>
              </p:ext>
            </p:extLst>
          </p:nvPr>
        </p:nvGraphicFramePr>
        <p:xfrm>
          <a:off x="7732724" y="2193260"/>
          <a:ext cx="2197185" cy="1114993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작업 중 저장해야 하는 경우</a:t>
                      </a: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버전 메모와 함께 저장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을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284744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193821"/>
              </p:ext>
            </p:extLst>
          </p:nvPr>
        </p:nvGraphicFramePr>
        <p:xfrm>
          <a:off x="7732724" y="2193260"/>
          <a:ext cx="2197185" cy="109060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버전 메모 항목에 작성하는 내용이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Commit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메시지가 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버튼을 선택하면 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(commit)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495632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969619"/>
              </p:ext>
            </p:extLst>
          </p:nvPr>
        </p:nvGraphicFramePr>
        <p:xfrm>
          <a:off x="7732724" y="2193260"/>
          <a:ext cx="2197185" cy="96868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DevOps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의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[Repos]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를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Commit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항목에 새로운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commit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으로 </a:t>
                      </a:r>
                      <a:r>
                        <a:rPr kumimoji="1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저장된것을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확인할 수 있습니다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139448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171950"/>
              </p:ext>
            </p:extLst>
          </p:nvPr>
        </p:nvGraphicFramePr>
        <p:xfrm>
          <a:off x="7732724" y="2193260"/>
          <a:ext cx="2197185" cy="84676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Git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과 연결된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Apps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를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편집모드로 들어갑니다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7CBE9-B23B-7CC2-B1F4-26007C08CA1C}"/>
              </a:ext>
            </a:extLst>
          </p:cNvPr>
          <p:cNvSpPr txBox="1"/>
          <p:nvPr/>
        </p:nvSpPr>
        <p:spPr>
          <a:xfrm>
            <a:off x="739680" y="1286160"/>
            <a:ext cx="919023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 연결된 </a:t>
            </a:r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Apps 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편집</a:t>
            </a:r>
            <a:endParaRPr lang="en-US" altLang="ko-KR" sz="11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5931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223329"/>
              </p:ext>
            </p:extLst>
          </p:nvPr>
        </p:nvGraphicFramePr>
        <p:xfrm>
          <a:off x="7732724" y="2193260"/>
          <a:ext cx="2197185" cy="1407601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리포지토리에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 로그인 창이 나타납니다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사용자 이름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: username</a:t>
                      </a: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개인용 액세스 토큰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: password</a:t>
                      </a: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를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 입력합니다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버튼을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4837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APPS_15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/>
        </p:nvGraphicFramePr>
        <p:xfrm>
          <a:off x="7732724" y="2193260"/>
          <a:ext cx="2197185" cy="84676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정상적으로 로그인 되었습니다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229260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353109"/>
              </p:ext>
            </p:extLst>
          </p:nvPr>
        </p:nvGraphicFramePr>
        <p:xfrm>
          <a:off x="7732724" y="2193260"/>
          <a:ext cx="2197185" cy="84676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설정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버튼을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[Git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버전 제어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연결 끊기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를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3104F0-25AA-94DE-BCBD-30ABAA37F447}"/>
              </a:ext>
            </a:extLst>
          </p:cNvPr>
          <p:cNvSpPr txBox="1"/>
          <p:nvPr/>
        </p:nvSpPr>
        <p:spPr>
          <a:xfrm>
            <a:off x="739680" y="1286160"/>
            <a:ext cx="919023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Git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 연결된 </a:t>
            </a:r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Apps 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연결 해제</a:t>
            </a:r>
            <a:endParaRPr lang="en-US" altLang="ko-KR" sz="11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7967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1EF50C64-A869-8200-DB91-E6F492BE32FD}"/>
              </a:ext>
            </a:extLst>
          </p:cNvPr>
          <p:cNvGrpSpPr/>
          <p:nvPr/>
        </p:nvGrpSpPr>
        <p:grpSpPr>
          <a:xfrm>
            <a:off x="3960679" y="1324550"/>
            <a:ext cx="2808002" cy="4593235"/>
            <a:chOff x="3514167" y="1074589"/>
            <a:chExt cx="2808002" cy="4593235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99D74E-89ED-FEC3-360F-6E108F17BE8F}"/>
                </a:ext>
              </a:extLst>
            </p:cNvPr>
            <p:cNvGrpSpPr/>
            <p:nvPr/>
          </p:nvGrpSpPr>
          <p:grpSpPr>
            <a:xfrm>
              <a:off x="3514168" y="1074589"/>
              <a:ext cx="2808000" cy="766303"/>
              <a:chOff x="3514168" y="1074589"/>
              <a:chExt cx="2808000" cy="766303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4FEE4A-9C9F-BE06-267C-A64C6CAE1514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01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4BE07D4-3BB3-90F7-C56C-A8A9D93CA524}"/>
                  </a:ext>
                </a:extLst>
              </p:cNvPr>
              <p:cNvSpPr txBox="1"/>
              <p:nvPr userDrawn="1"/>
            </p:nvSpPr>
            <p:spPr>
              <a:xfrm>
                <a:off x="3514168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POWER APPS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E024318-5A61-BFA9-26A6-EAA9E93E28A4}"/>
                </a:ext>
              </a:extLst>
            </p:cNvPr>
            <p:cNvGrpSpPr/>
            <p:nvPr/>
          </p:nvGrpSpPr>
          <p:grpSpPr>
            <a:xfrm>
              <a:off x="3514169" y="2350233"/>
              <a:ext cx="2808000" cy="766303"/>
              <a:chOff x="3514169" y="1074589"/>
              <a:chExt cx="2808000" cy="766303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275C0D-B89F-8E81-602D-2CFE724AF90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02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FA6AD5-FD35-AD04-2EE8-F8471BE7D063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9867327-41DE-A855-CF8F-8824936F79D6}"/>
                </a:ext>
              </a:extLst>
            </p:cNvPr>
            <p:cNvGrpSpPr/>
            <p:nvPr/>
          </p:nvGrpSpPr>
          <p:grpSpPr>
            <a:xfrm>
              <a:off x="3514167" y="3625877"/>
              <a:ext cx="2808000" cy="766303"/>
              <a:chOff x="3514167" y="1074589"/>
              <a:chExt cx="2808000" cy="76630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F95AE3-1A4E-38E0-CB41-71B448CDA00D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03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79CB68A-84BB-7619-9A9A-B2F4A397FDE8}"/>
                  </a:ext>
                </a:extLst>
              </p:cNvPr>
              <p:cNvSpPr txBox="1"/>
              <p:nvPr userDrawn="1"/>
            </p:nvSpPr>
            <p:spPr>
              <a:xfrm>
                <a:off x="3514167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CD5250F9-644B-08E1-8E82-3A08BF220626}"/>
                </a:ext>
              </a:extLst>
            </p:cNvPr>
            <p:cNvGrpSpPr/>
            <p:nvPr/>
          </p:nvGrpSpPr>
          <p:grpSpPr>
            <a:xfrm>
              <a:off x="3514169" y="4901521"/>
              <a:ext cx="2808000" cy="766303"/>
              <a:chOff x="3514169" y="1074589"/>
              <a:chExt cx="2808000" cy="76630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77B0955-ED4F-313D-7911-D416447B68B6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04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6643B8-D374-F9B7-969F-4F3C878010F4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F0A2787-0ADF-7E6E-CABF-991F579CF457}"/>
              </a:ext>
            </a:extLst>
          </p:cNvPr>
          <p:cNvGrpSpPr/>
          <p:nvPr/>
        </p:nvGrpSpPr>
        <p:grpSpPr>
          <a:xfrm>
            <a:off x="7294661" y="1324550"/>
            <a:ext cx="2808001" cy="4593235"/>
            <a:chOff x="3514169" y="1074589"/>
            <a:chExt cx="2949765" cy="4593235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5C69DD5-4666-0B08-F792-3DA521112572}"/>
                </a:ext>
              </a:extLst>
            </p:cNvPr>
            <p:cNvGrpSpPr/>
            <p:nvPr/>
          </p:nvGrpSpPr>
          <p:grpSpPr>
            <a:xfrm>
              <a:off x="3514169" y="1074589"/>
              <a:ext cx="2949765" cy="766303"/>
              <a:chOff x="3514169" y="1074589"/>
              <a:chExt cx="2949765" cy="76630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3D019E1-8EAB-A53A-0734-C1F51FDCAA73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05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0899994-BB6A-BB00-466A-540111557055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D8330BD-4218-26D6-F8A9-F2A65906B225}"/>
                </a:ext>
              </a:extLst>
            </p:cNvPr>
            <p:cNvGrpSpPr/>
            <p:nvPr/>
          </p:nvGrpSpPr>
          <p:grpSpPr>
            <a:xfrm>
              <a:off x="3514169" y="2350233"/>
              <a:ext cx="2949765" cy="766303"/>
              <a:chOff x="3514169" y="1074589"/>
              <a:chExt cx="2949765" cy="766303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9779DFB-D4AB-A4E0-6F00-CA77D74EDB5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06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50F0F05-B4D5-041C-F3D3-70B91EFA08A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9E7F04E-8145-9BBF-FF6F-E9ABC1303017}"/>
                </a:ext>
              </a:extLst>
            </p:cNvPr>
            <p:cNvGrpSpPr/>
            <p:nvPr/>
          </p:nvGrpSpPr>
          <p:grpSpPr>
            <a:xfrm>
              <a:off x="3514169" y="3625877"/>
              <a:ext cx="2949765" cy="766303"/>
              <a:chOff x="3514169" y="1074589"/>
              <a:chExt cx="2949765" cy="76630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261875-A222-37DD-8D91-8178F99B39DC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07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52B2F8-ADB8-FC10-F884-DBC78CABE06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C514BFB-1917-6533-445E-518E1C63E975}"/>
                </a:ext>
              </a:extLst>
            </p:cNvPr>
            <p:cNvGrpSpPr/>
            <p:nvPr/>
          </p:nvGrpSpPr>
          <p:grpSpPr>
            <a:xfrm>
              <a:off x="3514169" y="4901521"/>
              <a:ext cx="2949765" cy="766303"/>
              <a:chOff x="3514169" y="1074589"/>
              <a:chExt cx="2949765" cy="76630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23C46C-6B34-038C-CF89-0D85ECEAABAF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08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FE55C1D-D637-9B1A-7589-F2C8C2899EE2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40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APPS_17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1" y="2193261"/>
            <a:ext cx="6587997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50643"/>
              </p:ext>
            </p:extLst>
          </p:nvPr>
        </p:nvGraphicFramePr>
        <p:xfrm>
          <a:off x="7732724" y="2193260"/>
          <a:ext cx="2197185" cy="84676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연결 끊기를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418730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APPS_18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1" y="2193261"/>
            <a:ext cx="6587997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7603279"/>
              </p:ext>
            </p:extLst>
          </p:nvPr>
        </p:nvGraphicFramePr>
        <p:xfrm>
          <a:off x="7732724" y="2193260"/>
          <a:ext cx="2197185" cy="96868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현재까지의 버전으로 새로 복사본으로 저장합니다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063192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APPS_19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1" y="2193261"/>
            <a:ext cx="6587997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3398632"/>
              </p:ext>
            </p:extLst>
          </p:nvPr>
        </p:nvGraphicFramePr>
        <p:xfrm>
          <a:off x="7732724" y="2193260"/>
          <a:ext cx="2197185" cy="84676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저장할 이름을 지정합니다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56637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AUTOMATE</a:t>
            </a:r>
          </a:p>
        </p:txBody>
      </p:sp>
    </p:spTree>
    <p:extLst>
      <p:ext uri="{BB962C8B-B14F-4D97-AF65-F5344CB8AC3E}">
        <p14:creationId xmlns:p14="http://schemas.microsoft.com/office/powerpoint/2010/main" val="175618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AUTOMATE_01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8000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3913260"/>
              </p:ext>
            </p:extLst>
          </p:nvPr>
        </p:nvGraphicFramePr>
        <p:xfrm>
          <a:off x="7732724" y="2193260"/>
          <a:ext cx="2197185" cy="1114993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make.powerautomate.com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사이트에 접속합니다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내 흐름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을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클라우드 흐름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을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추출하고 싶은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Flow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를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839AD-CEAD-BF74-2B2E-F4E83BEF4619}"/>
              </a:ext>
            </a:extLst>
          </p:cNvPr>
          <p:cNvSpPr txBox="1"/>
          <p:nvPr/>
        </p:nvSpPr>
        <p:spPr>
          <a:xfrm>
            <a:off x="739680" y="1286160"/>
            <a:ext cx="919023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Automate Backup</a:t>
            </a:r>
          </a:p>
        </p:txBody>
      </p:sp>
    </p:spTree>
    <p:extLst>
      <p:ext uri="{BB962C8B-B14F-4D97-AF65-F5344CB8AC3E}">
        <p14:creationId xmlns:p14="http://schemas.microsoft.com/office/powerpoint/2010/main" val="30819741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AUTOMATE_02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246035"/>
              </p:ext>
            </p:extLst>
          </p:nvPr>
        </p:nvGraphicFramePr>
        <p:xfrm>
          <a:off x="7732724" y="2193260"/>
          <a:ext cx="2197185" cy="84676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내보내기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를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패키지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(zip)]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을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935379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AUTOMATE_03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7243411"/>
              </p:ext>
            </p:extLst>
          </p:nvPr>
        </p:nvGraphicFramePr>
        <p:xfrm>
          <a:off x="7732724" y="2193260"/>
          <a:ext cx="2197185" cy="1873824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이름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: Flow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의 이름을 적습니다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환경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: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필수 항목은 아니며 필요에 따라 작성하시면 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  <a:p>
                      <a:pPr marL="171450" marR="0" lvl="0" indent="-17145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설명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: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필수 항목은 아니며 필요에 따라 작성하시면 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가져오는 방식을 설정합니다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새 항목으로 만들기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다른 환경으로 </a:t>
                      </a: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이관할때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주로 사용합니다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업데이트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: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기존 환경에 계속 업데이트 하는 경우 사용합니다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4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3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번 항목 중 선택한 뒤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저장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버튼을 클릭합니다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5416551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AUTOMATE_04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8917975"/>
              </p:ext>
            </p:extLst>
          </p:nvPr>
        </p:nvGraphicFramePr>
        <p:xfrm>
          <a:off x="7732724" y="2193260"/>
          <a:ext cx="2197185" cy="84676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내보내기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버튼을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767329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AUTOMATE_05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687754"/>
              </p:ext>
            </p:extLst>
          </p:nvPr>
        </p:nvGraphicFramePr>
        <p:xfrm>
          <a:off x="7732724" y="2193260"/>
          <a:ext cx="2197185" cy="121252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내보내기가 완료되면 자동으로 다운로드 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자동 다운로드가 원할 하지 않은 경우 직접 다운로드가 가능합니다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자동 다운로드가 원할 하지 않은 경우 직접 다운로드가 가능합니다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  <a:endParaRPr kumimoji="1" lang="ko-KR" altLang="en-US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039429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AUTOMATE_06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017936"/>
              </p:ext>
            </p:extLst>
          </p:nvPr>
        </p:nvGraphicFramePr>
        <p:xfrm>
          <a:off x="7732724" y="2193260"/>
          <a:ext cx="2197185" cy="1114993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make.powerautomate.com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사이트에 접속합니다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내 흐름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을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가져오기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패키지 가져오기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를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A6203D-C202-E76D-2715-34A72B353BBF}"/>
              </a:ext>
            </a:extLst>
          </p:cNvPr>
          <p:cNvSpPr txBox="1"/>
          <p:nvPr/>
        </p:nvSpPr>
        <p:spPr>
          <a:xfrm>
            <a:off x="739680" y="1286160"/>
            <a:ext cx="919023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Automate Import</a:t>
            </a:r>
          </a:p>
        </p:txBody>
      </p:sp>
    </p:spTree>
    <p:extLst>
      <p:ext uri="{BB962C8B-B14F-4D97-AF65-F5344CB8AC3E}">
        <p14:creationId xmlns:p14="http://schemas.microsoft.com/office/powerpoint/2010/main" val="359043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APPS</a:t>
            </a:r>
          </a:p>
        </p:txBody>
      </p:sp>
    </p:spTree>
    <p:extLst>
      <p:ext uri="{BB962C8B-B14F-4D97-AF65-F5344CB8AC3E}">
        <p14:creationId xmlns:p14="http://schemas.microsoft.com/office/powerpoint/2010/main" val="2404254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AUTOMATE_07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5436733"/>
              </p:ext>
            </p:extLst>
          </p:nvPr>
        </p:nvGraphicFramePr>
        <p:xfrm>
          <a:off x="7732724" y="2193260"/>
          <a:ext cx="2197185" cy="84676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업로드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버튼을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878033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AUTOMATE_08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754010"/>
              </p:ext>
            </p:extLst>
          </p:nvPr>
        </p:nvGraphicFramePr>
        <p:xfrm>
          <a:off x="7732724" y="2193260"/>
          <a:ext cx="2197185" cy="1358833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업로드 된 패키지의 세부 항목을 확인합니다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새 항목으로 가져오기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/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업데이트 중에서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다음 페이지에 상세 화면이 있습니다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가져오기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버튼을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042078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AUTOMATE_09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635686"/>
              </p:ext>
            </p:extLst>
          </p:nvPr>
        </p:nvGraphicFramePr>
        <p:xfrm>
          <a:off x="7732724" y="2193260"/>
          <a:ext cx="2197185" cy="1505137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POWER AUTOMATE_08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페이지에서 새항목으로 만들기를 선택한 경우 설정할 수 있는 화면입니다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새 항목으로 가져오기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/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업데이트 중에서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Flow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이름을 작성합니다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저장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버튼을 클릭합니다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856276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AUTOMATE_10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655481"/>
              </p:ext>
            </p:extLst>
          </p:nvPr>
        </p:nvGraphicFramePr>
        <p:xfrm>
          <a:off x="7732724" y="2193260"/>
          <a:ext cx="2197185" cy="84676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정상적으로 업로드가 진행되었습니다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가져온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Flow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를 확인할 수 있습니다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21673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AUTOMATE_11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704" y="2193261"/>
            <a:ext cx="6547951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557516"/>
              </p:ext>
            </p:extLst>
          </p:nvPr>
        </p:nvGraphicFramePr>
        <p:xfrm>
          <a:off x="7732724" y="2193260"/>
          <a:ext cx="2197185" cy="109060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내보내기로 생성된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zip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파일의 내부 구조입니다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Manifest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파일 및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Flow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폴더가 있습니다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F37783-1637-71D6-51E5-961D7E27FB71}"/>
              </a:ext>
            </a:extLst>
          </p:cNvPr>
          <p:cNvSpPr txBox="1"/>
          <p:nvPr/>
        </p:nvSpPr>
        <p:spPr>
          <a:xfrm>
            <a:off x="739680" y="1286160"/>
            <a:ext cx="919023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Automate Zip File</a:t>
            </a:r>
          </a:p>
        </p:txBody>
      </p:sp>
    </p:spTree>
    <p:extLst>
      <p:ext uri="{BB962C8B-B14F-4D97-AF65-F5344CB8AC3E}">
        <p14:creationId xmlns:p14="http://schemas.microsoft.com/office/powerpoint/2010/main" val="140813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AUTOMATE_12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704" y="2193261"/>
            <a:ext cx="6547951" cy="368173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647827"/>
              </p:ext>
            </p:extLst>
          </p:nvPr>
        </p:nvGraphicFramePr>
        <p:xfrm>
          <a:off x="7732724" y="2193260"/>
          <a:ext cx="2197185" cy="109060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Microsoft.flow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폴더 내부 구조 입니다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Definition, 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apiMap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connenctionMap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Json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파일이 있습니다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1758460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APPS_01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80" y="2193260"/>
            <a:ext cx="6588000" cy="368173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69558"/>
              </p:ext>
            </p:extLst>
          </p:nvPr>
        </p:nvGraphicFramePr>
        <p:xfrm>
          <a:off x="7732724" y="2193260"/>
          <a:ext cx="2197185" cy="96868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Azure </a:t>
                      </a:r>
                      <a:r>
                        <a:rPr kumimoji="1" lang="en-US" altLang="ko-KR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Devops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에 연결하여 버전관리를 하고싶은 앱에 접속합니다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설정을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en-US" altLang="ko-KR" sz="8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839AD-CEAD-BF74-2B2E-F4E83BEF4619}"/>
              </a:ext>
            </a:extLst>
          </p:cNvPr>
          <p:cNvSpPr txBox="1"/>
          <p:nvPr/>
        </p:nvSpPr>
        <p:spPr>
          <a:xfrm>
            <a:off x="739680" y="1286160"/>
            <a:ext cx="919023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Apps DevOps Repository</a:t>
            </a:r>
            <a:r>
              <a:rPr lang="ko-KR" altLang="en-US" sz="1100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 연결</a:t>
            </a:r>
            <a:endParaRPr lang="en-US" altLang="ko-KR" sz="1100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852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APPS_02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8000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174556"/>
              </p:ext>
            </p:extLst>
          </p:nvPr>
        </p:nvGraphicFramePr>
        <p:xfrm>
          <a:off x="7732724" y="2193260"/>
          <a:ext cx="2197185" cy="947232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예정된 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을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실험적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을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[Git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버전 제어 설정 표시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를 켭니다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4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[Git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버전 제어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가 나타난 것을 확인합니다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79214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APPS_03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687741"/>
              </p:ext>
            </p:extLst>
          </p:nvPr>
        </p:nvGraphicFramePr>
        <p:xfrm>
          <a:off x="7732724" y="2193260"/>
          <a:ext cx="2197185" cy="825312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[Git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버전 제어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를 선택합니다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연결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]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버튼 을 선택합니다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784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198278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APPS_04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27947"/>
              </p:ext>
            </p:extLst>
          </p:nvPr>
        </p:nvGraphicFramePr>
        <p:xfrm>
          <a:off x="7732724" y="2193260"/>
          <a:ext cx="2197185" cy="1605600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미리 생성한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Azure DevOps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의 프로젝트로 접속합니다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[Repos]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 이동합니다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Clone 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주소를 복사합니다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4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현재 로그인 된 계정으로 인증 키를 발급받는 버튼입니다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※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키를 생성한 뒤에 일정 시간 후 키가 사라지기 때문에 생성 즉시 바로 복사하여 보관하시기 바랍니다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00412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APPS_05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701106"/>
              </p:ext>
            </p:extLst>
          </p:nvPr>
        </p:nvGraphicFramePr>
        <p:xfrm>
          <a:off x="7732724" y="2193260"/>
          <a:ext cx="2197185" cy="993073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리포지토리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URL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을 입력합니다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분기 이름을 지정합니다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(DevOps</a:t>
                      </a: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의 메인 기본값은 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master)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3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저장할 폴더 이름을 지정합니다</a:t>
                      </a: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333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19050">
            <a:solidFill>
              <a:schemeClr val="tx1">
                <a:lumMod val="85000"/>
                <a:lumOff val="1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en-US" altLang="ko-KR" spc="-50" dirty="0"/>
              <a:t>POWER APPS_06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5B9C5F-C3E4-A700-8611-8798A09B8F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9680" y="2193261"/>
            <a:ext cx="6587999" cy="368173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10" name="Group 112">
            <a:extLst>
              <a:ext uri="{FF2B5EF4-FFF2-40B4-BE49-F238E27FC236}">
                <a16:creationId xmlns:a16="http://schemas.microsoft.com/office/drawing/2014/main" id="{61D18139-2033-5439-77B8-CB243ED89C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65053"/>
              </p:ext>
            </p:extLst>
          </p:nvPr>
        </p:nvGraphicFramePr>
        <p:xfrm>
          <a:off x="7732724" y="2193260"/>
          <a:ext cx="2197185" cy="1334449"/>
        </p:xfrm>
        <a:graphic>
          <a:graphicData uri="http://schemas.openxmlformats.org/drawingml/2006/table">
            <a:tbl>
              <a:tblPr/>
              <a:tblGrid>
                <a:gridCol w="3256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15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1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[Generate Key Credentials]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를 누르면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Username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과 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Password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가 생성됩니다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9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돋음"/>
                        </a:rPr>
                        <a:t>2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※ Password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는 일정 기간 후 확인할 수 없습니다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 </a:t>
                      </a:r>
                      <a:r>
                        <a:rPr kumimoji="1" lang="ko-KR" altLang="en-US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미리 복사하셔서 따로 저장하시기 바랍니다</a:t>
                      </a:r>
                      <a:r>
                        <a:rPr kumimoji="1" lang="en-US" altLang="ko-KR" sz="8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n-ea"/>
                          <a:cs typeface="+mn-cs"/>
                          <a:sym typeface="Wingdings" pitchFamily="2" charset="2"/>
                        </a:rPr>
                        <a:t>.</a:t>
                      </a: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77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돋음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8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n-ea"/>
                        <a:cs typeface="+mn-cs"/>
                        <a:sym typeface="Wingdings" pitchFamily="2" charset="2"/>
                      </a:endParaRPr>
                    </a:p>
                  </a:txBody>
                  <a:tcPr marL="84406" marR="84406" marT="42204" marB="42204" horzOverflow="overflow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TextBox 26">
            <a:extLst>
              <a:ext uri="{FF2B5EF4-FFF2-40B4-BE49-F238E27FC236}">
                <a16:creationId xmlns:a16="http://schemas.microsoft.com/office/drawing/2014/main" id="{9B79F265-F5A3-697F-295C-E7A24EDCF248}"/>
              </a:ext>
            </a:extLst>
          </p:cNvPr>
          <p:cNvSpPr txBox="1"/>
          <p:nvPr/>
        </p:nvSpPr>
        <p:spPr>
          <a:xfrm>
            <a:off x="7732724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Description</a:t>
            </a:r>
          </a:p>
        </p:txBody>
      </p:sp>
      <p:sp>
        <p:nvSpPr>
          <p:cNvPr id="12" name="TextBox 26">
            <a:extLst>
              <a:ext uri="{FF2B5EF4-FFF2-40B4-BE49-F238E27FC236}">
                <a16:creationId xmlns:a16="http://schemas.microsoft.com/office/drawing/2014/main" id="{5424C7DF-3F89-7470-1217-D061E8B93B67}"/>
              </a:ext>
            </a:extLst>
          </p:cNvPr>
          <p:cNvSpPr txBox="1"/>
          <p:nvPr/>
        </p:nvSpPr>
        <p:spPr>
          <a:xfrm>
            <a:off x="739680" y="1850496"/>
            <a:ext cx="2197185" cy="1846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altLang="ko-KR" sz="1200" spc="-5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4269315433"/>
      </p:ext>
    </p:extLst>
  </p:cSld>
  <p:clrMapOvr>
    <a:masterClrMapping/>
  </p:clrMapOvr>
</p:sld>
</file>

<file path=ppt/theme/theme1.xml><?xml version="1.0" encoding="utf-8"?>
<a:theme xmlns:a="http://schemas.openxmlformats.org/drawingml/2006/main" name="01.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.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3.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4.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5.막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DA6AE54A4DF04CB8DE1B2E9DC349CA" ma:contentTypeVersion="11" ma:contentTypeDescription="새 문서를 만듭니다." ma:contentTypeScope="" ma:versionID="1b1a89342c70bfa202e44e815359a59e">
  <xsd:schema xmlns:xsd="http://www.w3.org/2001/XMLSchema" xmlns:xs="http://www.w3.org/2001/XMLSchema" xmlns:p="http://schemas.microsoft.com/office/2006/metadata/properties" xmlns:ns2="5ebe5aa2-6653-46f1-a1db-5661128feb96" xmlns:ns3="32e66a1a-9866-4e5d-8850-9b1c48d376c7" targetNamespace="http://schemas.microsoft.com/office/2006/metadata/properties" ma:root="true" ma:fieldsID="d00a0f78714a8a722f9f16d7bacb93b7" ns2:_="" ns3:_="">
    <xsd:import namespace="5ebe5aa2-6653-46f1-a1db-5661128feb96"/>
    <xsd:import namespace="32e66a1a-9866-4e5d-8850-9b1c48d37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e5aa2-6653-46f1-a1db-5661128fe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5b57a4-2a69-4419-bd07-294b3861f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6a1a-9866-4e5d-8850-9b1c48d376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6607d32-2a89-48c3-98d7-69903276d2af}" ma:internalName="TaxCatchAll" ma:showField="CatchAllData" ma:web="32e66a1a-9866-4e5d-8850-9b1c48d376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be5aa2-6653-46f1-a1db-5661128feb96">
      <Terms xmlns="http://schemas.microsoft.com/office/infopath/2007/PartnerControls"/>
    </lcf76f155ced4ddcb4097134ff3c332f>
    <TaxCatchAll xmlns="32e66a1a-9866-4e5d-8850-9b1c48d376c7" xsi:nil="true"/>
  </documentManagement>
</p:properties>
</file>

<file path=customXml/itemProps1.xml><?xml version="1.0" encoding="utf-8"?>
<ds:datastoreItem xmlns:ds="http://schemas.openxmlformats.org/officeDocument/2006/customXml" ds:itemID="{227823CB-A83B-41A2-B79F-47C88F624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e5aa2-6653-46f1-a1db-5661128feb96"/>
    <ds:schemaRef ds:uri="32e66a1a-9866-4e5d-8850-9b1c48d376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7D0B8A-379A-478E-8584-D88A5C5DF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526B4F-9BDA-4AE9-9ABE-40BB0FF8EDB5}">
  <ds:schemaRefs>
    <ds:schemaRef ds:uri="http://purl.org/dc/terms/"/>
    <ds:schemaRef ds:uri="http://schemas.microsoft.com/office/2006/metadata/properties"/>
    <ds:schemaRef ds:uri="http://purl.org/dc/elements/1.1/"/>
    <ds:schemaRef ds:uri="1f1ae5d9-dbf4-462c-a399-22547bacfbb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2ee1452-e69f-49d6-8f7e-2979cafb9ab7"/>
    <ds:schemaRef ds:uri="http://www.w3.org/XML/1998/namespace"/>
    <ds:schemaRef ds:uri="http://purl.org/dc/dcmitype/"/>
    <ds:schemaRef ds:uri="5ebe5aa2-6653-46f1-a1db-5661128feb96"/>
    <ds:schemaRef ds:uri="32e66a1a-9866-4e5d-8850-9b1c48d376c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8778</TotalTime>
  <Words>920</Words>
  <Application>Microsoft Office PowerPoint</Application>
  <PresentationFormat>사용자 지정</PresentationFormat>
  <Paragraphs>271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36</vt:i4>
      </vt:variant>
    </vt:vector>
  </HeadingPairs>
  <TitlesOfParts>
    <vt:vector size="46" baseType="lpstr">
      <vt:lpstr>Arial</vt:lpstr>
      <vt:lpstr>나눔스퀘어</vt:lpstr>
      <vt:lpstr>맑은 고딕</vt:lpstr>
      <vt:lpstr>나눔스퀘어 Bold</vt:lpstr>
      <vt:lpstr>나눔스퀘어 Light</vt:lpstr>
      <vt:lpstr>01.표지</vt:lpstr>
      <vt:lpstr>02.목차</vt:lpstr>
      <vt:lpstr>03.간지</vt:lpstr>
      <vt:lpstr>04.본문</vt:lpstr>
      <vt:lpstr>05.막지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Noah Ku</cp:lastModifiedBy>
  <cp:revision>607</cp:revision>
  <cp:lastPrinted>2023-02-01T06:26:04Z</cp:lastPrinted>
  <dcterms:created xsi:type="dcterms:W3CDTF">2015-10-05T21:47:00Z</dcterms:created>
  <dcterms:modified xsi:type="dcterms:W3CDTF">2024-01-24T07:48:54Z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0x010100DBDA6AE54A4DF04CB8DE1B2E9DC349CA</vt:lpwstr>
  </property>
  <property fmtid="{D5CDD505-2E9C-101B-9397-08002B2CF9AE}" pid="3" name="MediaServiceImageTags">
    <vt:lpwstr/>
  </property>
</Properties>
</file>